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63" r:id="rId7"/>
    <p:sldId id="260" r:id="rId8"/>
    <p:sldId id="264" r:id="rId9"/>
    <p:sldId id="261" r:id="rId10"/>
    <p:sldId id="265" r:id="rId11"/>
    <p:sldId id="262" r:id="rId12"/>
    <p:sldId id="266" r:id="rId13"/>
    <p:sldId id="258" r:id="rId14"/>
    <p:sldId id="256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3" d="100"/>
          <a:sy n="43" d="100"/>
        </p:scale>
        <p:origin x="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AF4E0F-51C7-43F6-B9A4-C11F86C8F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F14F2FB-C884-404A-888B-B380DE406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A254C3-044B-4534-966C-D783710BF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2479-91D4-4C8B-B6C5-3F5E1CA92D02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FC3EA7-D69B-403E-AB4C-95BCB2DF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1CB07C-FDF7-4B31-BCC8-091EA7760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9F55-C4D4-4630-8347-272E83F44F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48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6F147D-39E1-40E8-8519-E3E6AFA4D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60B82B4-BDE2-43A1-961D-E9D63704B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BBD612-CAAF-4938-B6DE-8CADD852F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2479-91D4-4C8B-B6C5-3F5E1CA92D02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1E4409-141E-445F-9042-AB6B18ADA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24026E-33EF-47ED-B32B-7E5700420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9F55-C4D4-4630-8347-272E83F44F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387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A501611-6EB1-4A4B-9B1E-C1E3F49B11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9B3D4D6-99A5-4E9E-A78B-CEE7EDA04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E4EC6D-F708-47F2-8E91-5D97D4314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2479-91D4-4C8B-B6C5-3F5E1CA92D02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53CCC3-9A46-49DA-8C48-ACEC7ADF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467968-94A2-4017-9980-DD8E63235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9F55-C4D4-4630-8347-272E83F44F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2163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7F2470-D670-4D7F-8169-CE5FA2104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C4B556-A0E3-434C-B8CC-FE2BC4100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F29645-510F-4E7A-9011-3754E3F0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2479-91D4-4C8B-B6C5-3F5E1CA92D02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EEBCBC-F73D-442A-A000-815ADE7E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DE07EF-6EB9-4A31-97BD-DC16BB3C4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9F55-C4D4-4630-8347-272E83F44F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42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31CD6C-69DF-448E-9FA1-80608A0FF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B3AAF8-8EB9-4267-9B6E-93FF84E02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FCB5CA-EF18-4FD3-B81C-5EA40FA1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2479-91D4-4C8B-B6C5-3F5E1CA92D02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99413D-DB9A-42DB-887F-FC17ED795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D0F8E1-76B8-4D90-A5B3-AAFD96C98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9F55-C4D4-4630-8347-272E83F44F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374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885A6B-AC94-430D-BCBC-689BDEF03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BC61C3-7891-45E8-B560-F93AF2A2A9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55100C6-4683-49FF-9D34-01E570DBF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14B40A6-DE09-4415-842F-0CBFB43C9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2479-91D4-4C8B-B6C5-3F5E1CA92D02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8DCCD95-74F0-4D83-B77C-620F7797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D47871F-7872-458D-B199-2D710BDD3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9F55-C4D4-4630-8347-272E83F44F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2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C1D4F6-8852-4DD5-A1A6-A64A3C1D1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F1C7ADA-F446-43FE-BC4F-B5F6C0390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7053F39-B94C-497A-B2EA-34EFC6AF1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18BB649-CBE4-48AE-AF67-4C4DC3EDA1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FD59C3C-502B-4552-B3D3-A92D074A4A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6647F40-2490-4F56-8452-F6C4E8878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2479-91D4-4C8B-B6C5-3F5E1CA92D02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E301829-F609-4E9B-8E34-2203DDDE0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16334A0-3483-4CA5-9B1B-D142375D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9F55-C4D4-4630-8347-272E83F44F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70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CB8015-BE89-4D6D-983E-CE72125DB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0F0D776-C443-4AD0-B715-A9B9BF83D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2479-91D4-4C8B-B6C5-3F5E1CA92D02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58E82BA-D005-4D20-A8C8-8012449AF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3A995D1-4490-483A-BE96-A5A1EE7B3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9F55-C4D4-4630-8347-272E83F44F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159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4AF2073-99C6-4BB7-A487-869495A3A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2479-91D4-4C8B-B6C5-3F5E1CA92D02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64688A4-353E-44E2-B2BF-AFAD98A65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BFB3F0B-0133-43F7-B86B-60C7F890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9F55-C4D4-4630-8347-272E83F44F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6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C186A0-A015-4589-827B-80B21A88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03C31D-DA41-4A4E-BD14-4E185FEF7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3271690-DC35-451A-A823-44C36E6D2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C27E052-2BF3-4351-82D3-DD195FC8D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2479-91D4-4C8B-B6C5-3F5E1CA92D02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9B69F86-1093-42E2-A9D4-64FF6EC6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6427E61-4617-414F-910E-931802D73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9F55-C4D4-4630-8347-272E83F44F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07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00A154-9D97-4A21-AB3C-4811CB27B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DA597C8-07CA-42D4-ABC2-8B248EDC80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A3E84F1-72D7-4E25-9D6B-DA30213C7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A55F6D8-3ACE-4F28-B738-7872C8E63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2479-91D4-4C8B-B6C5-3F5E1CA92D02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3E88F6F-010D-4223-83D3-DA4F78914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07EF3E8-42C3-4A12-8996-ED7720FA4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F9F55-C4D4-4630-8347-272E83F44F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87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6A1BB3D-C764-4315-BE8D-41789F2AE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0A24C81-1D09-465A-9F64-3AE099E74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992B41-3A5F-48FB-A7A3-719FEACC6D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52479-91D4-4C8B-B6C5-3F5E1CA92D02}" type="datetimeFigureOut">
              <a:rPr lang="it-IT" smtClean="0"/>
              <a:t>28/05/2024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A83C2D-B93C-43C0-9999-7D4EE58AA5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205941-2CE8-412C-96EE-9D88BCB61B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F9F55-C4D4-4630-8347-272E83F44F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17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4652DA-F9C3-4A9C-B9D3-155B6BB23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346" y="545007"/>
            <a:ext cx="10929080" cy="336742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Linee Guida relative del decreto ministeriale recante la disciplina sulla formazione degli addetti ai compiti e alle funzioni di cui all’art. 23, comma 2, del decreto legislativo n. 26/2014, in materia di protezione degli animali utilizzati a fini scientifici.</a:t>
            </a: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FA553CE4-50EF-4E0F-8D48-166A8253DEFC}"/>
              </a:ext>
            </a:extLst>
          </p:cNvPr>
          <p:cNvSpPr txBox="1">
            <a:spLocks/>
          </p:cNvSpPr>
          <p:nvPr/>
        </p:nvSpPr>
        <p:spPr>
          <a:xfrm>
            <a:off x="733269" y="4613224"/>
            <a:ext cx="11228881" cy="1367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Prospetto di moduli necessari per l’ottenimento dell’attestato di formazione o di sviluppo professionale continuo da parte del personale adibito alle funzioni e ai compiti di cui al D.M.</a:t>
            </a:r>
          </a:p>
        </p:txBody>
      </p:sp>
    </p:spTree>
    <p:extLst>
      <p:ext uri="{BB962C8B-B14F-4D97-AF65-F5344CB8AC3E}">
        <p14:creationId xmlns:p14="http://schemas.microsoft.com/office/powerpoint/2010/main" val="957853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4652DA-F9C3-4A9C-B9D3-155B6BB23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278" y="2343827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Sviluppo professionale continuo (SPC)</a:t>
            </a:r>
          </a:p>
        </p:txBody>
      </p:sp>
    </p:spTree>
    <p:extLst>
      <p:ext uri="{BB962C8B-B14F-4D97-AF65-F5344CB8AC3E}">
        <p14:creationId xmlns:p14="http://schemas.microsoft.com/office/powerpoint/2010/main" val="2240817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3B41CE1E-0E99-4330-A65C-F0AD978239DE}"/>
              </a:ext>
            </a:extLst>
          </p:cNvPr>
          <p:cNvSpPr/>
          <p:nvPr/>
        </p:nvSpPr>
        <p:spPr>
          <a:xfrm>
            <a:off x="379750" y="263206"/>
            <a:ext cx="11492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Ai sensi dell'art. 5, comma 1, del DM 5 agosto 2021, lo sviluppo professionale continuo (SPC) è obbligatorio per il mantenimento e l'aggiornamento delle competenze del personale. </a:t>
            </a:r>
          </a:p>
          <a:p>
            <a:r>
              <a:rPr lang="it-IT" dirty="0"/>
              <a:t>Il Decreto Direttoriale 18 marzo 2022 stabilisce un triennio come riferimento temporale, durante il quale è necessario acquisire un terzo dei crediti formativi professionalizzanti (</a:t>
            </a:r>
            <a:r>
              <a:rPr lang="it-IT" dirty="0" err="1"/>
              <a:t>c.f.p</a:t>
            </a:r>
            <a:r>
              <a:rPr lang="it-IT" dirty="0"/>
              <a:t>.) richiesti per la formazione minima. </a:t>
            </a:r>
          </a:p>
          <a:p>
            <a:r>
              <a:rPr lang="it-IT" dirty="0"/>
              <a:t>Il triennio decorre dal 1° gennaio dell'anno successivo all'acquisizione dell'attestato di formazione di base o dal 1° gennaio 2023 per il personale in regime transitorio. </a:t>
            </a:r>
          </a:p>
          <a:p>
            <a:r>
              <a:rPr lang="it-IT" dirty="0"/>
              <a:t>Per chi ha frequentato corsi prima del DM 5 agosto 2021 e ha chiesto il riconoscimento dei CFP, il triennio parte dal 1° gennaio dell'anno successivo alla data di riconoscimento.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C8A5525-8A02-4C1E-91E2-E0D4C389F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789" y="2803681"/>
            <a:ext cx="8774295" cy="367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74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9C9AA836-70DD-4F04-B8A5-FDFB3DEF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494" y="320154"/>
            <a:ext cx="11513696" cy="1325563"/>
          </a:xfrm>
        </p:spPr>
        <p:txBody>
          <a:bodyPr/>
          <a:lstStyle/>
          <a:p>
            <a:r>
              <a:rPr lang="it-IT" dirty="0"/>
              <a:t>FUNZIONE A: </a:t>
            </a:r>
            <a:r>
              <a:rPr lang="it-IT" dirty="0">
                <a:latin typeface="CIDFont+F2"/>
              </a:rPr>
              <a:t>realizzazione di procedure su animali</a:t>
            </a:r>
            <a:endParaRPr lang="it-IT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84C84DD7-A912-4F62-AA54-6F79A518B4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94" y="1645716"/>
            <a:ext cx="11205550" cy="489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5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9C9AA836-70DD-4F04-B8A5-FDFB3DEF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494" y="320154"/>
            <a:ext cx="11513696" cy="1325563"/>
          </a:xfrm>
        </p:spPr>
        <p:txBody>
          <a:bodyPr/>
          <a:lstStyle/>
          <a:p>
            <a:r>
              <a:rPr lang="it-IT" dirty="0"/>
              <a:t>FUNZIONE A: </a:t>
            </a:r>
            <a:r>
              <a:rPr lang="it-IT" dirty="0">
                <a:latin typeface="CIDFont+F2"/>
              </a:rPr>
              <a:t>realizzazione di procedure su animali – moduli supplementari</a:t>
            </a: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B5E9C9E2-C6E3-4485-8373-A2FB7C012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6" y="2347053"/>
            <a:ext cx="11504094" cy="379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50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9C9AA836-70DD-4F04-B8A5-FDFB3DEF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92" y="365125"/>
            <a:ext cx="11663597" cy="1325563"/>
          </a:xfrm>
        </p:spPr>
        <p:txBody>
          <a:bodyPr>
            <a:normAutofit fontScale="90000"/>
          </a:bodyPr>
          <a:lstStyle/>
          <a:p>
            <a:r>
              <a:rPr lang="it-IT" dirty="0"/>
              <a:t>FUNZIONE B: </a:t>
            </a:r>
            <a:r>
              <a:rPr lang="it-IT" dirty="0">
                <a:latin typeface="CIDFont+F2"/>
              </a:rPr>
              <a:t>concezione di procedure e di progetti (funzione che identifica il responsabile del progetto di ricerca</a:t>
            </a: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66056B6-2C13-4686-8FC4-999BAEE50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41" y="1795618"/>
            <a:ext cx="10903157" cy="493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892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9C9AA836-70DD-4F04-B8A5-FDFB3DEF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92" y="365125"/>
            <a:ext cx="11663597" cy="1325563"/>
          </a:xfrm>
        </p:spPr>
        <p:txBody>
          <a:bodyPr>
            <a:normAutofit fontScale="90000"/>
          </a:bodyPr>
          <a:lstStyle/>
          <a:p>
            <a:r>
              <a:rPr lang="it-IT" dirty="0"/>
              <a:t>FUNZIONE B: </a:t>
            </a:r>
            <a:r>
              <a:rPr lang="it-IT" dirty="0">
                <a:latin typeface="CIDFont+F2"/>
              </a:rPr>
              <a:t>concezione di procedure e di progetti (funzione che identifica il responsabile del progetto di ricerca – moduli supplementari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C1F9519-579B-4BCD-9A82-D925774D8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20" y="2092585"/>
            <a:ext cx="11305012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395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9C9AA836-70DD-4F04-B8A5-FDFB3DEF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534" y="410095"/>
            <a:ext cx="10515600" cy="744147"/>
          </a:xfrm>
        </p:spPr>
        <p:txBody>
          <a:bodyPr/>
          <a:lstStyle/>
          <a:p>
            <a:r>
              <a:rPr lang="it-IT" dirty="0"/>
              <a:t>FUNZIONE C: </a:t>
            </a:r>
            <a:r>
              <a:rPr lang="it-IT" dirty="0">
                <a:latin typeface="CIDFont+F2"/>
              </a:rPr>
              <a:t>cura degli animali</a:t>
            </a: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B2FDD48-33DB-4D50-9DD2-E7837DCCF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34" y="1369622"/>
            <a:ext cx="11609438" cy="380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594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9C9AA836-70DD-4F04-B8A5-FDFB3DEF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534" y="410095"/>
            <a:ext cx="10515600" cy="1022611"/>
          </a:xfrm>
        </p:spPr>
        <p:txBody>
          <a:bodyPr>
            <a:normAutofit fontScale="90000"/>
          </a:bodyPr>
          <a:lstStyle/>
          <a:p>
            <a:r>
              <a:rPr lang="it-IT" dirty="0"/>
              <a:t>FUNZIONE C: </a:t>
            </a:r>
            <a:r>
              <a:rPr lang="it-IT" dirty="0">
                <a:latin typeface="CIDFont+F2"/>
              </a:rPr>
              <a:t>cura degli animali – moduli supplementari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5F2E488-D01F-4349-BE94-7EF111B5EE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55" y="2260234"/>
            <a:ext cx="11197074" cy="102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616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9C9AA836-70DD-4F04-B8A5-FDFB3DEF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613" y="170253"/>
            <a:ext cx="10515600" cy="954010"/>
          </a:xfrm>
        </p:spPr>
        <p:txBody>
          <a:bodyPr/>
          <a:lstStyle/>
          <a:p>
            <a:r>
              <a:rPr lang="it-IT" dirty="0"/>
              <a:t>FUNZIONE D: </a:t>
            </a:r>
            <a:r>
              <a:rPr lang="it-IT" dirty="0">
                <a:latin typeface="CIDFont+F2"/>
              </a:rPr>
              <a:t>soppressione di animali</a:t>
            </a: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808807A-3DD6-4A0B-9287-E713F35BBA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13" y="1124263"/>
            <a:ext cx="11430305" cy="413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00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9C9AA836-70DD-4F04-B8A5-FDFB3DEF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613" y="170253"/>
            <a:ext cx="10515600" cy="954010"/>
          </a:xfrm>
        </p:spPr>
        <p:txBody>
          <a:bodyPr>
            <a:normAutofit fontScale="90000"/>
          </a:bodyPr>
          <a:lstStyle/>
          <a:p>
            <a:r>
              <a:rPr lang="it-IT" dirty="0"/>
              <a:t>FUNZIONE D - bis: per chi svolge unicamente la funzione D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8BC923D-FDCF-43C6-AF2D-C6DCFC1F34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12" y="1180476"/>
            <a:ext cx="11633617" cy="527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5873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42BAD5D2502147B2582278F4C4FBA9" ma:contentTypeVersion="18" ma:contentTypeDescription="Create a new document." ma:contentTypeScope="" ma:versionID="65b075a36672e82529633e1467c6fcbf">
  <xsd:schema xmlns:xsd="http://www.w3.org/2001/XMLSchema" xmlns:xs="http://www.w3.org/2001/XMLSchema" xmlns:p="http://schemas.microsoft.com/office/2006/metadata/properties" xmlns:ns3="5b4372fb-b674-4a8a-bb04-7f65f227cea3" xmlns:ns4="fb9f531f-252f-4f3d-92dd-401abcf9a237" targetNamespace="http://schemas.microsoft.com/office/2006/metadata/properties" ma:root="true" ma:fieldsID="dcc655f8ac491f4e56260a1d1cd5e92e" ns3:_="" ns4:_="">
    <xsd:import namespace="5b4372fb-b674-4a8a-bb04-7f65f227cea3"/>
    <xsd:import namespace="fb9f531f-252f-4f3d-92dd-401abcf9a2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ystemTag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4372fb-b674-4a8a-bb04-7f65f227ce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9f531f-252f-4f3d-92dd-401abcf9a23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b4372fb-b674-4a8a-bb04-7f65f227cea3" xsi:nil="true"/>
  </documentManagement>
</p:properties>
</file>

<file path=customXml/itemProps1.xml><?xml version="1.0" encoding="utf-8"?>
<ds:datastoreItem xmlns:ds="http://schemas.openxmlformats.org/officeDocument/2006/customXml" ds:itemID="{948FCC41-D9F3-4C55-A1EE-B41A6928A4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4372fb-b674-4a8a-bb04-7f65f227cea3"/>
    <ds:schemaRef ds:uri="fb9f531f-252f-4f3d-92dd-401abcf9a2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232D08-81DB-4CDC-AED5-3E1D5C47B1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0C67F6-3B65-47B7-B74F-AD551C4F5E39}">
  <ds:schemaRefs>
    <ds:schemaRef ds:uri="5b4372fb-b674-4a8a-bb04-7f65f227cea3"/>
    <ds:schemaRef ds:uri="http://schemas.microsoft.com/office/2006/documentManagement/types"/>
    <ds:schemaRef ds:uri="http://purl.org/dc/dcmitype/"/>
    <ds:schemaRef ds:uri="http://purl.org/dc/elements/1.1/"/>
    <ds:schemaRef ds:uri="fb9f531f-252f-4f3d-92dd-401abcf9a237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308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CIDFont+F2</vt:lpstr>
      <vt:lpstr>Tema di Office</vt:lpstr>
      <vt:lpstr>Linee Guida relative del decreto ministeriale recante la disciplina sulla formazione degli addetti ai compiti e alle funzioni di cui all’art. 23, comma 2, del decreto legislativo n. 26/2014, in materia di protezione degli animali utilizzati a fini scientifici.</vt:lpstr>
      <vt:lpstr>FUNZIONE A: realizzazione di procedure su animali</vt:lpstr>
      <vt:lpstr>FUNZIONE A: realizzazione di procedure su animali – moduli supplementari</vt:lpstr>
      <vt:lpstr>FUNZIONE B: concezione di procedure e di progetti (funzione che identifica il responsabile del progetto di ricerca</vt:lpstr>
      <vt:lpstr>FUNZIONE B: concezione di procedure e di progetti (funzione che identifica il responsabile del progetto di ricerca – moduli supplementari</vt:lpstr>
      <vt:lpstr>FUNZIONE C: cura degli animali</vt:lpstr>
      <vt:lpstr>FUNZIONE C: cura degli animali – moduli supplementari</vt:lpstr>
      <vt:lpstr>FUNZIONE D: soppressione di animali</vt:lpstr>
      <vt:lpstr>FUNZIONE D - bis: per chi svolge unicamente la funzione D</vt:lpstr>
      <vt:lpstr>Sviluppo professionale continuo (SPC)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Lorenzini</dc:creator>
  <cp:lastModifiedBy>Luca Lorenzini</cp:lastModifiedBy>
  <cp:revision>4</cp:revision>
  <dcterms:created xsi:type="dcterms:W3CDTF">2024-05-28T10:57:31Z</dcterms:created>
  <dcterms:modified xsi:type="dcterms:W3CDTF">2024-05-28T20:08:36Z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0x0101007542BAD5D2502147B2582278F4C4FBA9</vt:lpwstr>
  </property>
</Properties>
</file>